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Syne"/>
      <p:regular r:id="rId15"/>
    </p:embeddedFont>
    <p:embeddedFont>
      <p:font typeface="Syne"/>
      <p:regular r:id="rId16"/>
    </p:embeddedFont>
    <p:embeddedFont>
      <p:font typeface="Overpass Light"/>
      <p:regular r:id="rId17"/>
    </p:embeddedFont>
    <p:embeddedFont>
      <p:font typeface="Overpass Light"/>
      <p:regular r:id="rId18"/>
    </p:embeddedFont>
    <p:embeddedFont>
      <p:font typeface="Overpass Light"/>
      <p:regular r:id="rId19"/>
    </p:embeddedFont>
    <p:embeddedFont>
      <p:font typeface="Overpass Light"/>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5.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powerbi.microsoft.com/en-us/" TargetMode="External"/><Relationship Id="rId5" Type="http://schemas.openxmlformats.org/officeDocument/2006/relationships/hyperlink" Target="https://docs.microsoft.com/en-us/power-bi/create-reports/"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image" Target="../media/image-8-3.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869525"/>
            <a:ext cx="7556421" cy="1240155"/>
          </a:xfrm>
          <a:prstGeom prst="rect">
            <a:avLst/>
          </a:prstGeom>
          <a:noFill/>
          <a:ln/>
        </p:spPr>
        <p:txBody>
          <a:bodyPr wrap="square" lIns="0" tIns="0" rIns="0" bIns="0" rtlCol="0" anchor="t"/>
          <a:lstStyle/>
          <a:p>
            <a:pPr algn="l" indent="0" marL="0">
              <a:lnSpc>
                <a:spcPts val="4850"/>
              </a:lnSpc>
              <a:buNone/>
            </a:pPr>
            <a:r>
              <a:rPr lang="en-US" sz="3900" b="1" dirty="0">
                <a:solidFill>
                  <a:srgbClr val="233939"/>
                </a:solidFill>
                <a:latin typeface="Syne Bold" pitchFamily="34" charset="0"/>
                <a:ea typeface="Syne Bold" pitchFamily="34" charset="-122"/>
                <a:cs typeface="Syne Bold" pitchFamily="34" charset="-120"/>
              </a:rPr>
              <a:t>Building an Impactful Power BI Sales Dashboard</a:t>
            </a:r>
            <a:endParaRPr lang="en-US" sz="3900" dirty="0"/>
          </a:p>
        </p:txBody>
      </p:sp>
      <p:sp>
        <p:nvSpPr>
          <p:cNvPr id="4" name="Text 1"/>
          <p:cNvSpPr/>
          <p:nvPr/>
        </p:nvSpPr>
        <p:spPr>
          <a:xfrm>
            <a:off x="793790" y="4407337"/>
            <a:ext cx="7556421" cy="952619"/>
          </a:xfrm>
          <a:prstGeom prst="rect">
            <a:avLst/>
          </a:prstGeom>
          <a:noFill/>
          <a:ln/>
        </p:spPr>
        <p:txBody>
          <a:bodyPr wrap="square" lIns="0" tIns="0" rIns="0" bIns="0" rtlCol="0" anchor="t"/>
          <a:lstStyle/>
          <a:p>
            <a:pPr algn="ctr" indent="0" marL="0">
              <a:lnSpc>
                <a:spcPts val="2500"/>
              </a:lnSpc>
              <a:buNone/>
            </a:pPr>
            <a:r>
              <a:rPr lang="en-US" sz="1550" dirty="0">
                <a:solidFill>
                  <a:srgbClr val="3B4E4E"/>
                </a:solidFill>
                <a:latin typeface="Overpass Light" pitchFamily="34" charset="0"/>
                <a:ea typeface="Overpass Light" pitchFamily="34" charset="-122"/>
                <a:cs typeface="Overpass Light" pitchFamily="34" charset="-120"/>
              </a:rPr>
              <a:t>Unlock the power of data visualization to drive sales performance. This presentation guides you through creating an effective Power BI sales dashboard that transforms raw data into actionable insights.</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812846"/>
            <a:ext cx="7556421" cy="1860233"/>
          </a:xfrm>
          <a:prstGeom prst="rect">
            <a:avLst/>
          </a:prstGeom>
          <a:noFill/>
          <a:ln/>
        </p:spPr>
        <p:txBody>
          <a:bodyPr wrap="square" lIns="0" tIns="0" rIns="0" bIns="0" rtlCol="0" anchor="t"/>
          <a:lstStyle/>
          <a:p>
            <a:pPr algn="l" indent="0" marL="0">
              <a:lnSpc>
                <a:spcPts val="4850"/>
              </a:lnSpc>
              <a:buNone/>
            </a:pPr>
            <a:r>
              <a:rPr lang="en-US" sz="3900" b="1" dirty="0">
                <a:solidFill>
                  <a:srgbClr val="233939"/>
                </a:solidFill>
                <a:latin typeface="Syne Bold" pitchFamily="34" charset="0"/>
                <a:ea typeface="Syne Bold" pitchFamily="34" charset="-122"/>
                <a:cs typeface="Syne Bold" pitchFamily="34" charset="-120"/>
              </a:rPr>
              <a:t>Why a Sales Dashboard Matters: Unlocking Performance Insights</a:t>
            </a:r>
            <a:endParaRPr lang="en-US" sz="3900" dirty="0"/>
          </a:p>
        </p:txBody>
      </p:sp>
      <p:sp>
        <p:nvSpPr>
          <p:cNvPr id="4" name="Text 1"/>
          <p:cNvSpPr/>
          <p:nvPr/>
        </p:nvSpPr>
        <p:spPr>
          <a:xfrm>
            <a:off x="6280190" y="3970734"/>
            <a:ext cx="7556421" cy="1587698"/>
          </a:xfrm>
          <a:prstGeom prst="rect">
            <a:avLst/>
          </a:prstGeom>
          <a:noFill/>
          <a:ln/>
        </p:spPr>
        <p:txBody>
          <a:bodyPr wrap="square" lIns="0" tIns="0" rIns="0" bIns="0" rtlCol="0" anchor="t"/>
          <a:lstStyle/>
          <a:p>
            <a:pPr algn="l" indent="0" marL="0">
              <a:lnSpc>
                <a:spcPts val="2500"/>
              </a:lnSpc>
              <a:buNone/>
            </a:pPr>
            <a:r>
              <a:rPr lang="en-US" sz="1550" dirty="0">
                <a:solidFill>
                  <a:srgbClr val="3B4E4E"/>
                </a:solidFill>
                <a:latin typeface="Overpass Light" pitchFamily="34" charset="0"/>
                <a:ea typeface="Overpass Light" pitchFamily="34" charset="-122"/>
                <a:cs typeface="Overpass Light" pitchFamily="34" charset="-120"/>
              </a:rPr>
              <a:t>A sales dashboard consolidates complex data into clear visuals, providing real-time insights that fuel decision making. It helps track trends, identify top performers, and uncover opportunities or challenges early. With a comprehensive sales dashboard, businesses can optimize strategies, boost efficiency, and align teams toward revenue goals.</a:t>
            </a:r>
            <a:endParaRPr lang="en-US" sz="1550" dirty="0"/>
          </a:p>
        </p:txBody>
      </p:sp>
      <p:sp>
        <p:nvSpPr>
          <p:cNvPr id="5" name="Text 2"/>
          <p:cNvSpPr/>
          <p:nvPr/>
        </p:nvSpPr>
        <p:spPr>
          <a:xfrm>
            <a:off x="6280190" y="5781675"/>
            <a:ext cx="7556421" cy="635079"/>
          </a:xfrm>
          <a:prstGeom prst="rect">
            <a:avLst/>
          </a:prstGeom>
          <a:noFill/>
          <a:ln/>
        </p:spPr>
        <p:txBody>
          <a:bodyPr wrap="square" lIns="0" tIns="0" rIns="0" bIns="0" rtlCol="0" anchor="t"/>
          <a:lstStyle/>
          <a:p>
            <a:pPr algn="l" indent="0" marL="0">
              <a:lnSpc>
                <a:spcPts val="2500"/>
              </a:lnSpc>
              <a:buNone/>
            </a:pPr>
            <a:r>
              <a:rPr lang="en-US" sz="1550" dirty="0">
                <a:solidFill>
                  <a:srgbClr val="3B4E4E"/>
                </a:solidFill>
                <a:latin typeface="Overpass Light" pitchFamily="34" charset="0"/>
                <a:ea typeface="Overpass Light" pitchFamily="34" charset="-122"/>
                <a:cs typeface="Overpass Light" pitchFamily="34" charset="-120"/>
              </a:rPr>
              <a:t>By highlighting key metrics and comparing performance across products, regions, and time periods, dashboards empower stakeholders to react swiftly and intelligently.</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812846"/>
            <a:ext cx="7556421" cy="1860233"/>
          </a:xfrm>
          <a:prstGeom prst="rect">
            <a:avLst/>
          </a:prstGeom>
          <a:noFill/>
          <a:ln/>
        </p:spPr>
        <p:txBody>
          <a:bodyPr wrap="square" lIns="0" tIns="0" rIns="0" bIns="0" rtlCol="0" anchor="t"/>
          <a:lstStyle/>
          <a:p>
            <a:pPr algn="l" indent="0" marL="0">
              <a:lnSpc>
                <a:spcPts val="4850"/>
              </a:lnSpc>
              <a:buNone/>
            </a:pPr>
            <a:r>
              <a:rPr lang="en-US" sz="3900" b="1" dirty="0">
                <a:solidFill>
                  <a:srgbClr val="233939"/>
                </a:solidFill>
                <a:latin typeface="Syne Bold" pitchFamily="34" charset="0"/>
                <a:ea typeface="Syne Bold" pitchFamily="34" charset="-122"/>
                <a:cs typeface="Syne Bold" pitchFamily="34" charset="-120"/>
              </a:rPr>
              <a:t>Data Foundation: Sourcing, Cleaning, and Transforming Sales Data</a:t>
            </a:r>
            <a:endParaRPr lang="en-US" sz="3900" dirty="0"/>
          </a:p>
        </p:txBody>
      </p:sp>
      <p:sp>
        <p:nvSpPr>
          <p:cNvPr id="4" name="Text 1"/>
          <p:cNvSpPr/>
          <p:nvPr/>
        </p:nvSpPr>
        <p:spPr>
          <a:xfrm>
            <a:off x="6280190" y="3970734"/>
            <a:ext cx="7556421" cy="1270159"/>
          </a:xfrm>
          <a:prstGeom prst="rect">
            <a:avLst/>
          </a:prstGeom>
          <a:noFill/>
          <a:ln/>
        </p:spPr>
        <p:txBody>
          <a:bodyPr wrap="square" lIns="0" tIns="0" rIns="0" bIns="0" rtlCol="0" anchor="t"/>
          <a:lstStyle/>
          <a:p>
            <a:pPr algn="l" indent="0" marL="0">
              <a:lnSpc>
                <a:spcPts val="2500"/>
              </a:lnSpc>
              <a:buNone/>
            </a:pPr>
            <a:r>
              <a:rPr lang="en-US" sz="1550" dirty="0">
                <a:solidFill>
                  <a:srgbClr val="3B4E4E"/>
                </a:solidFill>
                <a:latin typeface="Overpass Light" pitchFamily="34" charset="0"/>
                <a:ea typeface="Overpass Light" pitchFamily="34" charset="-122"/>
                <a:cs typeface="Overpass Light" pitchFamily="34" charset="-120"/>
              </a:rPr>
              <a:t>The backbone of any effective sales dashboard is reliable data. This includes integrating data from CRM systems, ERP platforms, and e-commerce databases. Data cleaning is crucial to correct errors, handle missing values, and ensure consistency across sources.</a:t>
            </a:r>
            <a:endParaRPr lang="en-US" sz="1550" dirty="0"/>
          </a:p>
        </p:txBody>
      </p:sp>
      <p:sp>
        <p:nvSpPr>
          <p:cNvPr id="5" name="Text 2"/>
          <p:cNvSpPr/>
          <p:nvPr/>
        </p:nvSpPr>
        <p:spPr>
          <a:xfrm>
            <a:off x="6280190" y="5464135"/>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3B4E4E"/>
                </a:solidFill>
                <a:latin typeface="Overpass Light" pitchFamily="34" charset="0"/>
                <a:ea typeface="Overpass Light" pitchFamily="34" charset="-122"/>
                <a:cs typeface="Overpass Light" pitchFamily="34" charset="-120"/>
              </a:rPr>
              <a:t>Transformations such as aggregations, currency conversion, and date hierarchy creation prepare data for meaningful visualization. Power BI's Power Query Editor simplifies these processes with intuitive, automated tools.</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0972800" y="0"/>
            <a:ext cx="3657600" cy="8229600"/>
          </a:xfrm>
          <a:prstGeom prst="rect">
            <a:avLst/>
          </a:prstGeom>
        </p:spPr>
      </p:pic>
      <p:sp>
        <p:nvSpPr>
          <p:cNvPr id="3" name="Text 0"/>
          <p:cNvSpPr/>
          <p:nvPr/>
        </p:nvSpPr>
        <p:spPr>
          <a:xfrm>
            <a:off x="793790" y="773311"/>
            <a:ext cx="9385221" cy="1240155"/>
          </a:xfrm>
          <a:prstGeom prst="rect">
            <a:avLst/>
          </a:prstGeom>
          <a:noFill/>
          <a:ln/>
        </p:spPr>
        <p:txBody>
          <a:bodyPr wrap="square" lIns="0" tIns="0" rIns="0" bIns="0" rtlCol="0" anchor="t"/>
          <a:lstStyle/>
          <a:p>
            <a:pPr algn="l" indent="0" marL="0">
              <a:lnSpc>
                <a:spcPts val="4850"/>
              </a:lnSpc>
              <a:buNone/>
            </a:pPr>
            <a:r>
              <a:rPr lang="en-US" sz="3900" b="1" dirty="0">
                <a:solidFill>
                  <a:srgbClr val="233939"/>
                </a:solidFill>
                <a:latin typeface="Syne Bold" pitchFamily="34" charset="0"/>
                <a:ea typeface="Syne Bold" pitchFamily="34" charset="-122"/>
                <a:cs typeface="Syne Bold" pitchFamily="34" charset="-120"/>
              </a:rPr>
              <a:t>Defining Key Performance Indicators (KPIs) for Sales Success</a:t>
            </a:r>
            <a:endParaRPr lang="en-US" sz="3900" dirty="0"/>
          </a:p>
        </p:txBody>
      </p:sp>
      <p:pic>
        <p:nvPicPr>
          <p:cNvPr id="4" name="Image 1" descr="preencoded.png">    </p:cNvPr>
          <p:cNvPicPr>
            <a:picLocks noChangeAspect="1"/>
          </p:cNvPicPr>
          <p:nvPr/>
        </p:nvPicPr>
        <p:blipFill>
          <a:blip r:embed="rId2"/>
          <a:stretch>
            <a:fillRect/>
          </a:stretch>
        </p:blipFill>
        <p:spPr>
          <a:xfrm>
            <a:off x="793790" y="2311122"/>
            <a:ext cx="595313" cy="595313"/>
          </a:xfrm>
          <a:prstGeom prst="rect">
            <a:avLst/>
          </a:prstGeom>
        </p:spPr>
      </p:pic>
      <p:sp>
        <p:nvSpPr>
          <p:cNvPr id="5" name="Text 1"/>
          <p:cNvSpPr/>
          <p:nvPr/>
        </p:nvSpPr>
        <p:spPr>
          <a:xfrm>
            <a:off x="1637109" y="2478524"/>
            <a:ext cx="2727603" cy="310158"/>
          </a:xfrm>
          <a:prstGeom prst="rect">
            <a:avLst/>
          </a:prstGeom>
          <a:noFill/>
          <a:ln/>
        </p:spPr>
        <p:txBody>
          <a:bodyPr wrap="none" lIns="0" tIns="0" rIns="0" bIns="0" rtlCol="0" anchor="t"/>
          <a:lstStyle/>
          <a:p>
            <a:pPr algn="l" indent="0" marL="0">
              <a:lnSpc>
                <a:spcPts val="2400"/>
              </a:lnSpc>
              <a:buNone/>
            </a:pPr>
            <a:r>
              <a:rPr lang="en-US" sz="1950" b="1" dirty="0">
                <a:solidFill>
                  <a:srgbClr val="3B4E4E"/>
                </a:solidFill>
                <a:latin typeface="Syne Bold" pitchFamily="34" charset="0"/>
                <a:ea typeface="Syne Bold" pitchFamily="34" charset="-122"/>
                <a:cs typeface="Syne Bold" pitchFamily="34" charset="-120"/>
              </a:rPr>
              <a:t>Total Sales Revenue</a:t>
            </a:r>
            <a:endParaRPr lang="en-US" sz="1950" dirty="0"/>
          </a:p>
        </p:txBody>
      </p:sp>
      <p:sp>
        <p:nvSpPr>
          <p:cNvPr id="6" name="Text 2"/>
          <p:cNvSpPr/>
          <p:nvPr/>
        </p:nvSpPr>
        <p:spPr>
          <a:xfrm>
            <a:off x="1637109" y="2907744"/>
            <a:ext cx="8541901" cy="317540"/>
          </a:xfrm>
          <a:prstGeom prst="rect">
            <a:avLst/>
          </a:prstGeom>
          <a:noFill/>
          <a:ln/>
        </p:spPr>
        <p:txBody>
          <a:bodyPr wrap="none" lIns="0" tIns="0" rIns="0" bIns="0" rtlCol="0" anchor="t"/>
          <a:lstStyle/>
          <a:p>
            <a:pPr algn="l" indent="0" marL="0">
              <a:lnSpc>
                <a:spcPts val="2500"/>
              </a:lnSpc>
              <a:buNone/>
            </a:pPr>
            <a:r>
              <a:rPr lang="en-US" sz="1550" dirty="0">
                <a:solidFill>
                  <a:srgbClr val="3B4E4E"/>
                </a:solidFill>
                <a:latin typeface="Overpass Light" pitchFamily="34" charset="0"/>
                <a:ea typeface="Overpass Light" pitchFamily="34" charset="-122"/>
                <a:cs typeface="Overpass Light" pitchFamily="34" charset="-120"/>
              </a:rPr>
              <a:t>Overall income generated from sales activities, essential for tracking growth.</a:t>
            </a:r>
            <a:endParaRPr lang="en-US" sz="1550" dirty="0"/>
          </a:p>
        </p:txBody>
      </p:sp>
      <p:pic>
        <p:nvPicPr>
          <p:cNvPr id="7" name="Image 2" descr="preencoded.png">    </p:cNvPr>
          <p:cNvPicPr>
            <a:picLocks noChangeAspect="1"/>
          </p:cNvPicPr>
          <p:nvPr/>
        </p:nvPicPr>
        <p:blipFill>
          <a:blip r:embed="rId3"/>
          <a:stretch>
            <a:fillRect/>
          </a:stretch>
        </p:blipFill>
        <p:spPr>
          <a:xfrm>
            <a:off x="793790" y="3721418"/>
            <a:ext cx="595313" cy="595313"/>
          </a:xfrm>
          <a:prstGeom prst="rect">
            <a:avLst/>
          </a:prstGeom>
        </p:spPr>
      </p:pic>
      <p:sp>
        <p:nvSpPr>
          <p:cNvPr id="8" name="Text 3"/>
          <p:cNvSpPr/>
          <p:nvPr/>
        </p:nvSpPr>
        <p:spPr>
          <a:xfrm>
            <a:off x="1637109" y="3888819"/>
            <a:ext cx="2526268" cy="310158"/>
          </a:xfrm>
          <a:prstGeom prst="rect">
            <a:avLst/>
          </a:prstGeom>
          <a:noFill/>
          <a:ln/>
        </p:spPr>
        <p:txBody>
          <a:bodyPr wrap="none" lIns="0" tIns="0" rIns="0" bIns="0" rtlCol="0" anchor="t"/>
          <a:lstStyle/>
          <a:p>
            <a:pPr algn="l" indent="0" marL="0">
              <a:lnSpc>
                <a:spcPts val="2400"/>
              </a:lnSpc>
              <a:buNone/>
            </a:pPr>
            <a:r>
              <a:rPr lang="en-US" sz="1950" b="1" dirty="0">
                <a:solidFill>
                  <a:srgbClr val="3B4E4E"/>
                </a:solidFill>
                <a:latin typeface="Syne Bold" pitchFamily="34" charset="0"/>
                <a:ea typeface="Syne Bold" pitchFamily="34" charset="-122"/>
                <a:cs typeface="Syne Bold" pitchFamily="34" charset="-120"/>
              </a:rPr>
              <a:t>Sales Growth Rate</a:t>
            </a:r>
            <a:endParaRPr lang="en-US" sz="1950" dirty="0"/>
          </a:p>
        </p:txBody>
      </p:sp>
      <p:sp>
        <p:nvSpPr>
          <p:cNvPr id="9" name="Text 4"/>
          <p:cNvSpPr/>
          <p:nvPr/>
        </p:nvSpPr>
        <p:spPr>
          <a:xfrm>
            <a:off x="1637109" y="4318040"/>
            <a:ext cx="8541901" cy="317540"/>
          </a:xfrm>
          <a:prstGeom prst="rect">
            <a:avLst/>
          </a:prstGeom>
          <a:noFill/>
          <a:ln/>
        </p:spPr>
        <p:txBody>
          <a:bodyPr wrap="none" lIns="0" tIns="0" rIns="0" bIns="0" rtlCol="0" anchor="t"/>
          <a:lstStyle/>
          <a:p>
            <a:pPr algn="l" indent="0" marL="0">
              <a:lnSpc>
                <a:spcPts val="2500"/>
              </a:lnSpc>
              <a:buNone/>
            </a:pPr>
            <a:r>
              <a:rPr lang="en-US" sz="1550" dirty="0">
                <a:solidFill>
                  <a:srgbClr val="3B4E4E"/>
                </a:solidFill>
                <a:latin typeface="Overpass Light" pitchFamily="34" charset="0"/>
                <a:ea typeface="Overpass Light" pitchFamily="34" charset="-122"/>
                <a:cs typeface="Overpass Light" pitchFamily="34" charset="-120"/>
              </a:rPr>
              <a:t>Measures percentage increase in sales over time to evaluate momentum.</a:t>
            </a:r>
            <a:endParaRPr lang="en-US" sz="1550" dirty="0"/>
          </a:p>
        </p:txBody>
      </p:sp>
      <p:pic>
        <p:nvPicPr>
          <p:cNvPr id="10" name="Image 3" descr="preencoded.png">    </p:cNvPr>
          <p:cNvPicPr>
            <a:picLocks noChangeAspect="1"/>
          </p:cNvPicPr>
          <p:nvPr/>
        </p:nvPicPr>
        <p:blipFill>
          <a:blip r:embed="rId4"/>
          <a:stretch>
            <a:fillRect/>
          </a:stretch>
        </p:blipFill>
        <p:spPr>
          <a:xfrm>
            <a:off x="793790" y="5131713"/>
            <a:ext cx="595313" cy="595313"/>
          </a:xfrm>
          <a:prstGeom prst="rect">
            <a:avLst/>
          </a:prstGeom>
        </p:spPr>
      </p:pic>
      <p:sp>
        <p:nvSpPr>
          <p:cNvPr id="11" name="Text 5"/>
          <p:cNvSpPr/>
          <p:nvPr/>
        </p:nvSpPr>
        <p:spPr>
          <a:xfrm>
            <a:off x="1637109" y="5299115"/>
            <a:ext cx="2775466" cy="310158"/>
          </a:xfrm>
          <a:prstGeom prst="rect">
            <a:avLst/>
          </a:prstGeom>
          <a:noFill/>
          <a:ln/>
        </p:spPr>
        <p:txBody>
          <a:bodyPr wrap="none" lIns="0" tIns="0" rIns="0" bIns="0" rtlCol="0" anchor="t"/>
          <a:lstStyle/>
          <a:p>
            <a:pPr algn="l" indent="0" marL="0">
              <a:lnSpc>
                <a:spcPts val="2400"/>
              </a:lnSpc>
              <a:buNone/>
            </a:pPr>
            <a:r>
              <a:rPr lang="en-US" sz="1950" b="1" dirty="0">
                <a:solidFill>
                  <a:srgbClr val="3B4E4E"/>
                </a:solidFill>
                <a:latin typeface="Syne Bold" pitchFamily="34" charset="0"/>
                <a:ea typeface="Syne Bold" pitchFamily="34" charset="-122"/>
                <a:cs typeface="Syne Bold" pitchFamily="34" charset="-120"/>
              </a:rPr>
              <a:t>Average Order Value</a:t>
            </a:r>
            <a:endParaRPr lang="en-US" sz="1950" dirty="0"/>
          </a:p>
        </p:txBody>
      </p:sp>
      <p:sp>
        <p:nvSpPr>
          <p:cNvPr id="12" name="Text 6"/>
          <p:cNvSpPr/>
          <p:nvPr/>
        </p:nvSpPr>
        <p:spPr>
          <a:xfrm>
            <a:off x="1637109" y="5728335"/>
            <a:ext cx="8541901" cy="317540"/>
          </a:xfrm>
          <a:prstGeom prst="rect">
            <a:avLst/>
          </a:prstGeom>
          <a:noFill/>
          <a:ln/>
        </p:spPr>
        <p:txBody>
          <a:bodyPr wrap="none" lIns="0" tIns="0" rIns="0" bIns="0" rtlCol="0" anchor="t"/>
          <a:lstStyle/>
          <a:p>
            <a:pPr algn="l" indent="0" marL="0">
              <a:lnSpc>
                <a:spcPts val="2500"/>
              </a:lnSpc>
              <a:buNone/>
            </a:pPr>
            <a:r>
              <a:rPr lang="en-US" sz="1550" dirty="0">
                <a:solidFill>
                  <a:srgbClr val="3B4E4E"/>
                </a:solidFill>
                <a:latin typeface="Overpass Light" pitchFamily="34" charset="0"/>
                <a:ea typeface="Overpass Light" pitchFamily="34" charset="-122"/>
                <a:cs typeface="Overpass Light" pitchFamily="34" charset="-120"/>
              </a:rPr>
              <a:t>Indicates the average amount spent per transaction, helping to identify upsell opportunities.</a:t>
            </a:r>
            <a:endParaRPr lang="en-US" sz="1550" dirty="0"/>
          </a:p>
        </p:txBody>
      </p:sp>
      <p:pic>
        <p:nvPicPr>
          <p:cNvPr id="13" name="Image 4" descr="preencoded.png">    </p:cNvPr>
          <p:cNvPicPr>
            <a:picLocks noChangeAspect="1"/>
          </p:cNvPicPr>
          <p:nvPr/>
        </p:nvPicPr>
        <p:blipFill>
          <a:blip r:embed="rId5"/>
          <a:stretch>
            <a:fillRect/>
          </a:stretch>
        </p:blipFill>
        <p:spPr>
          <a:xfrm>
            <a:off x="793790" y="6542008"/>
            <a:ext cx="595313" cy="595313"/>
          </a:xfrm>
          <a:prstGeom prst="rect">
            <a:avLst/>
          </a:prstGeom>
        </p:spPr>
      </p:pic>
      <p:sp>
        <p:nvSpPr>
          <p:cNvPr id="14" name="Text 7"/>
          <p:cNvSpPr/>
          <p:nvPr/>
        </p:nvSpPr>
        <p:spPr>
          <a:xfrm>
            <a:off x="1637109" y="6709410"/>
            <a:ext cx="2932986" cy="310158"/>
          </a:xfrm>
          <a:prstGeom prst="rect">
            <a:avLst/>
          </a:prstGeom>
          <a:noFill/>
          <a:ln/>
        </p:spPr>
        <p:txBody>
          <a:bodyPr wrap="none" lIns="0" tIns="0" rIns="0" bIns="0" rtlCol="0" anchor="t"/>
          <a:lstStyle/>
          <a:p>
            <a:pPr algn="l" indent="0" marL="0">
              <a:lnSpc>
                <a:spcPts val="2400"/>
              </a:lnSpc>
              <a:buNone/>
            </a:pPr>
            <a:r>
              <a:rPr lang="en-US" sz="1950" b="1" dirty="0">
                <a:solidFill>
                  <a:srgbClr val="3B4E4E"/>
                </a:solidFill>
                <a:latin typeface="Syne Bold" pitchFamily="34" charset="0"/>
                <a:ea typeface="Syne Bold" pitchFamily="34" charset="-122"/>
                <a:cs typeface="Syne Bold" pitchFamily="34" charset="-120"/>
              </a:rPr>
              <a:t>Customer Acquisition</a:t>
            </a:r>
            <a:endParaRPr lang="en-US" sz="1950" dirty="0"/>
          </a:p>
        </p:txBody>
      </p:sp>
      <p:sp>
        <p:nvSpPr>
          <p:cNvPr id="15" name="Text 8"/>
          <p:cNvSpPr/>
          <p:nvPr/>
        </p:nvSpPr>
        <p:spPr>
          <a:xfrm>
            <a:off x="1637109" y="7138630"/>
            <a:ext cx="8541901" cy="317540"/>
          </a:xfrm>
          <a:prstGeom prst="rect">
            <a:avLst/>
          </a:prstGeom>
          <a:noFill/>
          <a:ln/>
        </p:spPr>
        <p:txBody>
          <a:bodyPr wrap="none" lIns="0" tIns="0" rIns="0" bIns="0" rtlCol="0" anchor="t"/>
          <a:lstStyle/>
          <a:p>
            <a:pPr algn="l" indent="0" marL="0">
              <a:lnSpc>
                <a:spcPts val="2500"/>
              </a:lnSpc>
              <a:buNone/>
            </a:pPr>
            <a:r>
              <a:rPr lang="en-US" sz="1550" dirty="0">
                <a:solidFill>
                  <a:srgbClr val="3B4E4E"/>
                </a:solidFill>
                <a:latin typeface="Overpass Light" pitchFamily="34" charset="0"/>
                <a:ea typeface="Overpass Light" pitchFamily="34" charset="-122"/>
                <a:cs typeface="Overpass Light" pitchFamily="34" charset="-120"/>
              </a:rPr>
              <a:t>Tracks the number of new customers acquired, reflecting market expansion efforts.</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971556"/>
            <a:ext cx="7556421" cy="1860233"/>
          </a:xfrm>
          <a:prstGeom prst="rect">
            <a:avLst/>
          </a:prstGeom>
          <a:noFill/>
          <a:ln/>
        </p:spPr>
        <p:txBody>
          <a:bodyPr wrap="square" lIns="0" tIns="0" rIns="0" bIns="0" rtlCol="0" anchor="t"/>
          <a:lstStyle/>
          <a:p>
            <a:pPr algn="l" indent="0" marL="0">
              <a:lnSpc>
                <a:spcPts val="4850"/>
              </a:lnSpc>
              <a:buNone/>
            </a:pPr>
            <a:r>
              <a:rPr lang="en-US" sz="3900" b="1" dirty="0">
                <a:solidFill>
                  <a:srgbClr val="233939"/>
                </a:solidFill>
                <a:latin typeface="Syne Bold" pitchFamily="34" charset="0"/>
                <a:ea typeface="Syne Bold" pitchFamily="34" charset="-122"/>
                <a:cs typeface="Syne Bold" pitchFamily="34" charset="-120"/>
              </a:rPr>
              <a:t>Dashboard Design Principles: Visualizing Data for Clarity</a:t>
            </a:r>
            <a:endParaRPr lang="en-US" sz="3900" dirty="0"/>
          </a:p>
        </p:txBody>
      </p:sp>
      <p:sp>
        <p:nvSpPr>
          <p:cNvPr id="4" name="Text 1"/>
          <p:cNvSpPr/>
          <p:nvPr/>
        </p:nvSpPr>
        <p:spPr>
          <a:xfrm>
            <a:off x="6280190" y="4129445"/>
            <a:ext cx="7556421" cy="1270159"/>
          </a:xfrm>
          <a:prstGeom prst="rect">
            <a:avLst/>
          </a:prstGeom>
          <a:noFill/>
          <a:ln/>
        </p:spPr>
        <p:txBody>
          <a:bodyPr wrap="square" lIns="0" tIns="0" rIns="0" bIns="0" rtlCol="0" anchor="t"/>
          <a:lstStyle/>
          <a:p>
            <a:pPr algn="l" indent="0" marL="0">
              <a:lnSpc>
                <a:spcPts val="2500"/>
              </a:lnSpc>
              <a:buNone/>
            </a:pPr>
            <a:r>
              <a:rPr lang="en-US" sz="1550" dirty="0">
                <a:solidFill>
                  <a:srgbClr val="3B4E4E"/>
                </a:solidFill>
                <a:latin typeface="Overpass Light" pitchFamily="34" charset="0"/>
                <a:ea typeface="Overpass Light" pitchFamily="34" charset="-122"/>
                <a:cs typeface="Overpass Light" pitchFamily="34" charset="-120"/>
              </a:rPr>
              <a:t>Effective dashboard design balances aesthetics with functionality. Use clean layouts with logical grouping to reduce cognitive load. Choose chart types that best represent your data — line charts for trends, bar charts for comparisons, and KPI cards for quick highlights.</a:t>
            </a:r>
            <a:endParaRPr lang="en-US" sz="1550" dirty="0"/>
          </a:p>
        </p:txBody>
      </p:sp>
      <p:sp>
        <p:nvSpPr>
          <p:cNvPr id="5" name="Text 2"/>
          <p:cNvSpPr/>
          <p:nvPr/>
        </p:nvSpPr>
        <p:spPr>
          <a:xfrm>
            <a:off x="6280190" y="5622846"/>
            <a:ext cx="7556421" cy="635079"/>
          </a:xfrm>
          <a:prstGeom prst="rect">
            <a:avLst/>
          </a:prstGeom>
          <a:noFill/>
          <a:ln/>
        </p:spPr>
        <p:txBody>
          <a:bodyPr wrap="square" lIns="0" tIns="0" rIns="0" bIns="0" rtlCol="0" anchor="t"/>
          <a:lstStyle/>
          <a:p>
            <a:pPr algn="l" indent="0" marL="0">
              <a:lnSpc>
                <a:spcPts val="2500"/>
              </a:lnSpc>
              <a:buNone/>
            </a:pPr>
            <a:r>
              <a:rPr lang="en-US" sz="1550" dirty="0">
                <a:solidFill>
                  <a:srgbClr val="3B4E4E"/>
                </a:solidFill>
                <a:latin typeface="Overpass Light" pitchFamily="34" charset="0"/>
                <a:ea typeface="Overpass Light" pitchFamily="34" charset="-122"/>
                <a:cs typeface="Overpass Light" pitchFamily="34" charset="-120"/>
              </a:rPr>
              <a:t>Employ consistent color coding to differentiate categories without overwhelming viewers, and prioritize key insights at the top or in prominent positions.</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363629"/>
            <a:ext cx="13042821" cy="1240155"/>
          </a:xfrm>
          <a:prstGeom prst="rect">
            <a:avLst/>
          </a:prstGeom>
          <a:noFill/>
          <a:ln/>
        </p:spPr>
        <p:txBody>
          <a:bodyPr wrap="square" lIns="0" tIns="0" rIns="0" bIns="0" rtlCol="0" anchor="t"/>
          <a:lstStyle/>
          <a:p>
            <a:pPr algn="l" indent="0" marL="0">
              <a:lnSpc>
                <a:spcPts val="4850"/>
              </a:lnSpc>
              <a:buNone/>
            </a:pPr>
            <a:r>
              <a:rPr lang="en-US" sz="3900" b="1" dirty="0">
                <a:solidFill>
                  <a:srgbClr val="233939"/>
                </a:solidFill>
                <a:latin typeface="Syne Bold" pitchFamily="34" charset="0"/>
                <a:ea typeface="Syne Bold" pitchFamily="34" charset="-122"/>
                <a:cs typeface="Syne Bold" pitchFamily="34" charset="-120"/>
              </a:rPr>
              <a:t>Crafting Your Dashboard: Practical Steps in Power BI</a:t>
            </a:r>
            <a:endParaRPr lang="en-US" sz="3900" dirty="0"/>
          </a:p>
        </p:txBody>
      </p:sp>
      <p:sp>
        <p:nvSpPr>
          <p:cNvPr id="3" name="Text 1"/>
          <p:cNvSpPr/>
          <p:nvPr/>
        </p:nvSpPr>
        <p:spPr>
          <a:xfrm>
            <a:off x="793790" y="4000619"/>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3B4E4E"/>
                </a:solidFill>
                <a:latin typeface="Overpass Light" pitchFamily="34" charset="0"/>
                <a:ea typeface="Overpass Light" pitchFamily="34" charset="-122"/>
                <a:cs typeface="Overpass Light" pitchFamily="34" charset="-120"/>
              </a:rPr>
              <a:t>Connect your data sources and use Power Query to shape data effectively.</a:t>
            </a:r>
            <a:endParaRPr lang="en-US" sz="1550" dirty="0"/>
          </a:p>
        </p:txBody>
      </p:sp>
      <p:sp>
        <p:nvSpPr>
          <p:cNvPr id="4" name="Text 2"/>
          <p:cNvSpPr/>
          <p:nvPr/>
        </p:nvSpPr>
        <p:spPr>
          <a:xfrm>
            <a:off x="793790" y="4387572"/>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3B4E4E"/>
                </a:solidFill>
                <a:latin typeface="Overpass Light" pitchFamily="34" charset="0"/>
                <a:ea typeface="Overpass Light" pitchFamily="34" charset="-122"/>
                <a:cs typeface="Overpass Light" pitchFamily="34" charset="-120"/>
              </a:rPr>
              <a:t>Create calculated columns and measures with DAX to enrich your dataset.</a:t>
            </a:r>
            <a:endParaRPr lang="en-US" sz="1550" dirty="0"/>
          </a:p>
        </p:txBody>
      </p:sp>
      <p:sp>
        <p:nvSpPr>
          <p:cNvPr id="5" name="Text 3"/>
          <p:cNvSpPr/>
          <p:nvPr/>
        </p:nvSpPr>
        <p:spPr>
          <a:xfrm>
            <a:off x="793790" y="4774525"/>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3B4E4E"/>
                </a:solidFill>
                <a:latin typeface="Overpass Light" pitchFamily="34" charset="0"/>
                <a:ea typeface="Overpass Light" pitchFamily="34" charset="-122"/>
                <a:cs typeface="Overpass Light" pitchFamily="34" charset="-120"/>
              </a:rPr>
              <a:t>Design visuals: select charts, slicers, and KPI indicators aligned to your KPIs.</a:t>
            </a:r>
            <a:endParaRPr lang="en-US" sz="1550" dirty="0"/>
          </a:p>
        </p:txBody>
      </p:sp>
      <p:sp>
        <p:nvSpPr>
          <p:cNvPr id="6" name="Text 4"/>
          <p:cNvSpPr/>
          <p:nvPr/>
        </p:nvSpPr>
        <p:spPr>
          <a:xfrm>
            <a:off x="793790" y="5161478"/>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3B4E4E"/>
                </a:solidFill>
                <a:latin typeface="Overpass Light" pitchFamily="34" charset="0"/>
                <a:ea typeface="Overpass Light" pitchFamily="34" charset="-122"/>
                <a:cs typeface="Overpass Light" pitchFamily="34" charset="-120"/>
              </a:rPr>
              <a:t>Arrange elements in a coherent layout emphasizing ease of interpretation.</a:t>
            </a:r>
            <a:endParaRPr lang="en-US" sz="1550" dirty="0"/>
          </a:p>
        </p:txBody>
      </p:sp>
      <p:sp>
        <p:nvSpPr>
          <p:cNvPr id="7" name="Text 5"/>
          <p:cNvSpPr/>
          <p:nvPr/>
        </p:nvSpPr>
        <p:spPr>
          <a:xfrm>
            <a:off x="793790" y="5548432"/>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3B4E4E"/>
                </a:solidFill>
                <a:latin typeface="Overpass Light" pitchFamily="34" charset="0"/>
                <a:ea typeface="Overpass Light" pitchFamily="34" charset="-122"/>
                <a:cs typeface="Overpass Light" pitchFamily="34" charset="-120"/>
              </a:rPr>
              <a:t>Set filters and bookmarks to customize views for different users or regions.</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971556"/>
            <a:ext cx="7556421" cy="1860233"/>
          </a:xfrm>
          <a:prstGeom prst="rect">
            <a:avLst/>
          </a:prstGeom>
          <a:noFill/>
          <a:ln/>
        </p:spPr>
        <p:txBody>
          <a:bodyPr wrap="square" lIns="0" tIns="0" rIns="0" bIns="0" rtlCol="0" anchor="t"/>
          <a:lstStyle/>
          <a:p>
            <a:pPr algn="l" indent="0" marL="0">
              <a:lnSpc>
                <a:spcPts val="4850"/>
              </a:lnSpc>
              <a:buNone/>
            </a:pPr>
            <a:r>
              <a:rPr lang="en-US" sz="3900" b="1" dirty="0">
                <a:solidFill>
                  <a:srgbClr val="233939"/>
                </a:solidFill>
                <a:latin typeface="Syne Bold" pitchFamily="34" charset="0"/>
                <a:ea typeface="Syne Bold" pitchFamily="34" charset="-122"/>
                <a:cs typeface="Syne Bold" pitchFamily="34" charset="-120"/>
              </a:rPr>
              <a:t>Enhancing User Experience: Interactivity and Drill-Through</a:t>
            </a:r>
            <a:endParaRPr lang="en-US" sz="3900" dirty="0"/>
          </a:p>
        </p:txBody>
      </p:sp>
      <p:sp>
        <p:nvSpPr>
          <p:cNvPr id="4" name="Text 1"/>
          <p:cNvSpPr/>
          <p:nvPr/>
        </p:nvSpPr>
        <p:spPr>
          <a:xfrm>
            <a:off x="793790" y="4129445"/>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3B4E4E"/>
                </a:solidFill>
                <a:latin typeface="Overpass Light" pitchFamily="34" charset="0"/>
                <a:ea typeface="Overpass Light" pitchFamily="34" charset="-122"/>
                <a:cs typeface="Overpass Light" pitchFamily="34" charset="-120"/>
              </a:rPr>
              <a:t>Power BI offers interactive features like slicers, tooltips, and drill-throughs to deepen user engagement. Slicers allow filtering by criteria like date or region. Drill-through pages let users explore detailed data behind summary metrics.</a:t>
            </a:r>
            <a:endParaRPr lang="en-US" sz="1550" dirty="0"/>
          </a:p>
        </p:txBody>
      </p:sp>
      <p:sp>
        <p:nvSpPr>
          <p:cNvPr id="5" name="Text 2"/>
          <p:cNvSpPr/>
          <p:nvPr/>
        </p:nvSpPr>
        <p:spPr>
          <a:xfrm>
            <a:off x="793790" y="5305306"/>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3B4E4E"/>
                </a:solidFill>
                <a:latin typeface="Overpass Light" pitchFamily="34" charset="0"/>
                <a:ea typeface="Overpass Light" pitchFamily="34" charset="-122"/>
                <a:cs typeface="Overpass Light" pitchFamily="34" charset="-120"/>
              </a:rPr>
              <a:t>Tooltips provide contextual info on hover, guiding users without cluttering the main display. These features make your dashboard dynamic and adaptable to diverse analytical needs.</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587103"/>
            <a:ext cx="7556421" cy="1860233"/>
          </a:xfrm>
          <a:prstGeom prst="rect">
            <a:avLst/>
          </a:prstGeom>
          <a:noFill/>
          <a:ln/>
        </p:spPr>
        <p:txBody>
          <a:bodyPr wrap="square" lIns="0" tIns="0" rIns="0" bIns="0" rtlCol="0" anchor="t"/>
          <a:lstStyle/>
          <a:p>
            <a:pPr algn="l" indent="0" marL="0">
              <a:lnSpc>
                <a:spcPts val="4850"/>
              </a:lnSpc>
              <a:buNone/>
            </a:pPr>
            <a:r>
              <a:rPr lang="en-US" sz="3900" b="1" dirty="0">
                <a:solidFill>
                  <a:srgbClr val="233939"/>
                </a:solidFill>
                <a:latin typeface="Syne Bold" pitchFamily="34" charset="0"/>
                <a:ea typeface="Syne Bold" pitchFamily="34" charset="-122"/>
                <a:cs typeface="Syne Bold" pitchFamily="34" charset="-120"/>
              </a:rPr>
              <a:t>Key Takeaways &amp; Next Steps for Driving Sales Growth</a:t>
            </a:r>
            <a:endParaRPr lang="en-US" sz="3900" dirty="0"/>
          </a:p>
        </p:txBody>
      </p:sp>
      <p:sp>
        <p:nvSpPr>
          <p:cNvPr id="4" name="Text 1"/>
          <p:cNvSpPr/>
          <p:nvPr/>
        </p:nvSpPr>
        <p:spPr>
          <a:xfrm>
            <a:off x="6280190" y="3744992"/>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3B4E4E"/>
                </a:solidFill>
                <a:latin typeface="Overpass Light" pitchFamily="34" charset="0"/>
                <a:ea typeface="Overpass Light" pitchFamily="34" charset="-122"/>
                <a:cs typeface="Overpass Light" pitchFamily="34" charset="-120"/>
              </a:rPr>
              <a:t>A well-built Power BI sales dashboard transforms raw data into strategic action plans. Focus on solid data preparation, selecting impactful KPIs, and designing for user clarity and interactivity. Monitor insights continuously to steer sales efforts efficiently.</a:t>
            </a:r>
            <a:endParaRPr lang="en-US" sz="1550" dirty="0"/>
          </a:p>
        </p:txBody>
      </p:sp>
      <p:sp>
        <p:nvSpPr>
          <p:cNvPr id="5" name="Text 2"/>
          <p:cNvSpPr/>
          <p:nvPr/>
        </p:nvSpPr>
        <p:spPr>
          <a:xfrm>
            <a:off x="6280190" y="4920853"/>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3B4E4E"/>
                </a:solidFill>
                <a:latin typeface="Overpass Light" pitchFamily="34" charset="0"/>
                <a:ea typeface="Overpass Light" pitchFamily="34" charset="-122"/>
                <a:cs typeface="Overpass Light" pitchFamily="34" charset="-120"/>
              </a:rPr>
              <a:t>Next steps: Define your sales objectives clearly, gather quality data, and iteratively refine dashboards with stakeholder feedback. Empower your team with training to maximize dashboard impact.</a:t>
            </a:r>
            <a:endParaRPr lang="en-US" sz="1550" dirty="0"/>
          </a:p>
        </p:txBody>
      </p:sp>
      <p:pic>
        <p:nvPicPr>
          <p:cNvPr id="6" name="Image 1" descr="preencoded.png">
            <a:hlinkClick r:id="rId3" tooltip=""/>
          </p:cNvPr>
          <p:cNvPicPr>
            <a:picLocks noChangeAspect="1"/>
          </p:cNvPicPr>
          <p:nvPr/>
        </p:nvPicPr>
        <p:blipFill>
          <a:blip r:embed="rId2"/>
          <a:stretch>
            <a:fillRect/>
          </a:stretch>
        </p:blipFill>
        <p:spPr>
          <a:xfrm>
            <a:off x="6280190" y="6096714"/>
            <a:ext cx="1954411" cy="545783"/>
          </a:xfrm>
          <a:prstGeom prst="rect">
            <a:avLst/>
          </a:prstGeom>
        </p:spPr>
      </p:pic>
      <p:pic>
        <p:nvPicPr>
          <p:cNvPr id="7" name="Image 2" descr="preencoded.png">
            <a:hlinkClick r:id="rId5" tooltip=""/>
          </p:cNvPr>
          <p:cNvPicPr>
            <a:picLocks noChangeAspect="1"/>
          </p:cNvPicPr>
          <p:nvPr/>
        </p:nvPicPr>
        <p:blipFill>
          <a:blip r:embed="rId4"/>
          <a:stretch>
            <a:fillRect/>
          </a:stretch>
        </p:blipFill>
        <p:spPr>
          <a:xfrm>
            <a:off x="8333780" y="6096714"/>
            <a:ext cx="3317319" cy="54578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2025-07-06T14:07:46Z</dcterms:created>
  <dcterms:modified xsi:type="dcterms:W3CDTF">2025-07-06T14:07:46Z</dcterms:modified>
</cp:coreProperties>
</file>